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104063" cy="1023461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lay" panose="020B0604020202020204" charset="0"/>
      <p:regular r:id="rId19"/>
      <p:bold r:id="rId20"/>
    </p:embeddedFont>
    <p:embeddedFont>
      <p:font typeface="Source Sans 3" panose="020B0303030403020204" pitchFamily="34" charset="0"/>
      <p:regular r:id="rId21"/>
      <p:bold r:id="rId22"/>
      <p:italic r:id="rId23"/>
      <p:boldItalic r:id="rId24"/>
    </p:embeddedFont>
    <p:embeddedFont>
      <p:font typeface="Source Sans 3 Black" panose="020B0303030403020204" pitchFamily="34" charset="0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5mKlILNUFxqCBGp5gPhQRRRbCq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ique Perei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4e02a9946_0_10:notes"/>
          <p:cNvSpPr txBox="1">
            <a:spLocks noGrp="1"/>
          </p:cNvSpPr>
          <p:nvPr>
            <p:ph type="body" idx="1"/>
          </p:nvPr>
        </p:nvSpPr>
        <p:spPr>
          <a:xfrm>
            <a:off x="710405" y="4925401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04e02a994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405" y="1279325"/>
            <a:ext cx="5683200" cy="345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2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</a:endParaRPr>
          </a:p>
        </p:txBody>
      </p:sp>
      <p:sp>
        <p:nvSpPr>
          <p:cNvPr id="139" name="Google Shape;139;p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185" name="Google Shape;185;p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</a:endParaRPr>
          </a:p>
        </p:txBody>
      </p:sp>
      <p:sp>
        <p:nvSpPr>
          <p:cNvPr id="229" name="Google Shape;229;p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2626"/>
              </a:solidFill>
            </a:endParaRPr>
          </a:p>
        </p:txBody>
      </p:sp>
      <p:sp>
        <p:nvSpPr>
          <p:cNvPr id="242" name="Google Shape;242;p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Logo (2)">
  <p:cSld name="Slide Logo (2)">
    <p:bg>
      <p:bgPr>
        <a:solidFill>
          <a:srgbClr val="00B0F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2391" y="2293620"/>
            <a:ext cx="4427220" cy="227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1)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>
            <a:spLocks noGrp="1"/>
          </p:cNvSpPr>
          <p:nvPr>
            <p:ph type="ctrTitle"/>
          </p:nvPr>
        </p:nvSpPr>
        <p:spPr>
          <a:xfrm>
            <a:off x="555448" y="2753249"/>
            <a:ext cx="10684945" cy="164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333"/>
              <a:buFont typeface="Arial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ubTitle" idx="1"/>
          </p:nvPr>
        </p:nvSpPr>
        <p:spPr>
          <a:xfrm>
            <a:off x="555448" y="4394791"/>
            <a:ext cx="10684945" cy="196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3"/>
              <a:buNone/>
              <a:defRPr sz="3333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94" name="Google Shape;9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200" y="652508"/>
            <a:ext cx="1855216" cy="718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2)">
  <p:cSld name="Title Slide (2)">
    <p:bg>
      <p:bgPr>
        <a:solidFill>
          <a:srgbClr val="00B0F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>
            <a:spLocks noGrp="1"/>
          </p:cNvSpPr>
          <p:nvPr>
            <p:ph type="ctrTitle"/>
          </p:nvPr>
        </p:nvSpPr>
        <p:spPr>
          <a:xfrm>
            <a:off x="555448" y="2753249"/>
            <a:ext cx="10684945" cy="164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Arial"/>
              <a:buNone/>
              <a:defRPr sz="5333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subTitle" idx="1"/>
          </p:nvPr>
        </p:nvSpPr>
        <p:spPr>
          <a:xfrm>
            <a:off x="555448" y="4394791"/>
            <a:ext cx="10684945" cy="196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3"/>
              <a:buNone/>
              <a:defRPr sz="3333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98" name="Google Shape;9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200" y="652508"/>
            <a:ext cx="1855216" cy="718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>
            <a:spLocks noGrp="1"/>
          </p:cNvSpPr>
          <p:nvPr>
            <p:ph type="title"/>
          </p:nvPr>
        </p:nvSpPr>
        <p:spPr>
          <a:xfrm>
            <a:off x="56707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body" idx="1"/>
          </p:nvPr>
        </p:nvSpPr>
        <p:spPr>
          <a:xfrm>
            <a:off x="567072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dt" idx="10"/>
          </p:nvPr>
        </p:nvSpPr>
        <p:spPr>
          <a:xfrm>
            <a:off x="9239696" y="6356351"/>
            <a:ext cx="18429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ftr" idx="11"/>
          </p:nvPr>
        </p:nvSpPr>
        <p:spPr>
          <a:xfrm>
            <a:off x="56707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>
            <a:spLocks noGrp="1"/>
          </p:cNvSpPr>
          <p:nvPr>
            <p:ph type="title"/>
          </p:nvPr>
        </p:nvSpPr>
        <p:spPr>
          <a:xfrm>
            <a:off x="56707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1"/>
          </p:nvPr>
        </p:nvSpPr>
        <p:spPr>
          <a:xfrm>
            <a:off x="567072" y="1825625"/>
            <a:ext cx="5273747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2"/>
          </p:nvPr>
        </p:nvSpPr>
        <p:spPr>
          <a:xfrm>
            <a:off x="6095987" y="1825625"/>
            <a:ext cx="525781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dt" idx="10"/>
          </p:nvPr>
        </p:nvSpPr>
        <p:spPr>
          <a:xfrm>
            <a:off x="9211341" y="6356351"/>
            <a:ext cx="1871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ftr" idx="11"/>
          </p:nvPr>
        </p:nvSpPr>
        <p:spPr>
          <a:xfrm>
            <a:off x="56707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>
            <a:spLocks noGrp="1"/>
          </p:cNvSpPr>
          <p:nvPr>
            <p:ph type="title"/>
          </p:nvPr>
        </p:nvSpPr>
        <p:spPr>
          <a:xfrm>
            <a:off x="56707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9211341" y="6356351"/>
            <a:ext cx="1871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56707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>
            <a:spLocks noGrp="1"/>
          </p:cNvSpPr>
          <p:nvPr>
            <p:ph type="dt" idx="10"/>
          </p:nvPr>
        </p:nvSpPr>
        <p:spPr>
          <a:xfrm>
            <a:off x="9211341" y="6356351"/>
            <a:ext cx="1871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ftr" idx="11"/>
          </p:nvPr>
        </p:nvSpPr>
        <p:spPr>
          <a:xfrm>
            <a:off x="56707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>
            <a:spLocks noGrp="1"/>
          </p:cNvSpPr>
          <p:nvPr>
            <p:ph type="body" idx="1"/>
          </p:nvPr>
        </p:nvSpPr>
        <p:spPr>
          <a:xfrm>
            <a:off x="5183188" y="727740"/>
            <a:ext cx="6172200" cy="513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dt" idx="10"/>
          </p:nvPr>
        </p:nvSpPr>
        <p:spPr>
          <a:xfrm>
            <a:off x="9211341" y="6356351"/>
            <a:ext cx="1871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ftr" idx="11"/>
          </p:nvPr>
        </p:nvSpPr>
        <p:spPr>
          <a:xfrm>
            <a:off x="56707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title"/>
          </p:nvPr>
        </p:nvSpPr>
        <p:spPr>
          <a:xfrm>
            <a:off x="675352" y="727739"/>
            <a:ext cx="4399923" cy="132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body" idx="2"/>
          </p:nvPr>
        </p:nvSpPr>
        <p:spPr>
          <a:xfrm>
            <a:off x="675352" y="2221023"/>
            <a:ext cx="4399923" cy="364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4"/>
          <p:cNvSpPr>
            <a:spLocks noGrp="1"/>
          </p:cNvSpPr>
          <p:nvPr>
            <p:ph type="pic" idx="2"/>
          </p:nvPr>
        </p:nvSpPr>
        <p:spPr>
          <a:xfrm>
            <a:off x="5183188" y="727740"/>
            <a:ext cx="6172200" cy="5133312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4"/>
          <p:cNvSpPr txBox="1">
            <a:spLocks noGrp="1"/>
          </p:cNvSpPr>
          <p:nvPr>
            <p:ph type="dt" idx="10"/>
          </p:nvPr>
        </p:nvSpPr>
        <p:spPr>
          <a:xfrm>
            <a:off x="9211341" y="6356351"/>
            <a:ext cx="1871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ftr" idx="11"/>
          </p:nvPr>
        </p:nvSpPr>
        <p:spPr>
          <a:xfrm>
            <a:off x="56707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title"/>
          </p:nvPr>
        </p:nvSpPr>
        <p:spPr>
          <a:xfrm>
            <a:off x="675352" y="727739"/>
            <a:ext cx="4399923" cy="132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body" idx="1"/>
          </p:nvPr>
        </p:nvSpPr>
        <p:spPr>
          <a:xfrm>
            <a:off x="675352" y="2221023"/>
            <a:ext cx="4399923" cy="364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Logo (1)">
  <p:cSld name="Slide Logo (1)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2391" y="2293620"/>
            <a:ext cx="4427220" cy="227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56707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333"/>
              <a:buFont typeface="Arial"/>
              <a:buNone/>
              <a:defRPr sz="5333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567072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4024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Arial"/>
              <a:buChar char="•"/>
              <a:defRPr sz="3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484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Arial"/>
              <a:buChar char="•"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9211341" y="6356351"/>
            <a:ext cx="18713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567072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6.jp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jp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4e02a9946_0_10"/>
          <p:cNvSpPr/>
          <p:nvPr/>
        </p:nvSpPr>
        <p:spPr>
          <a:xfrm>
            <a:off x="5089725" y="6271550"/>
            <a:ext cx="6794400" cy="622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0" i="0" u="none" strike="noStrike" cap="none">
                <a:solidFill>
                  <a:schemeClr val="lt1"/>
                </a:solidFill>
                <a:latin typeface="Source Sans 3"/>
                <a:ea typeface="Source Sans 3"/>
                <a:cs typeface="Source Sans 3"/>
                <a:sym typeface="Source Sans 3"/>
              </a:rPr>
              <a:t>Maria Serrano, Instituto Superior Técnico, SciComPt 2025, Funchal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338" y="2606257"/>
            <a:ext cx="1203573" cy="120357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2514601" y="168005"/>
            <a:ext cx="930302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Obrigada</a:t>
            </a:r>
            <a:endParaRPr/>
          </a:p>
        </p:txBody>
      </p:sp>
      <p:pic>
        <p:nvPicPr>
          <p:cNvPr id="259" name="Google Shape;259;p11"/>
          <p:cNvPicPr preferRelativeResize="0"/>
          <p:nvPr/>
        </p:nvPicPr>
        <p:blipFill rotWithShape="1">
          <a:blip r:embed="rId4">
            <a:alphaModFix/>
          </a:blip>
          <a:srcRect t="31364" b="33405"/>
          <a:stretch/>
        </p:blipFill>
        <p:spPr>
          <a:xfrm>
            <a:off x="9649239" y="6099267"/>
            <a:ext cx="2168387" cy="54007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 txBox="1"/>
          <p:nvPr/>
        </p:nvSpPr>
        <p:spPr>
          <a:xfrm>
            <a:off x="159488" y="3828254"/>
            <a:ext cx="49441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262626"/>
                </a:solidFill>
                <a:latin typeface="Source Sans 3"/>
                <a:ea typeface="Source Sans 3"/>
                <a:cs typeface="Source Sans 3"/>
                <a:sym typeface="Source Sans 3"/>
              </a:rPr>
              <a:t>Andreia Pasadas (FCSH) e Joana Lobo Antunes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262626"/>
                </a:solidFill>
                <a:latin typeface="Source Sans 3"/>
                <a:ea typeface="Source Sans 3"/>
                <a:cs typeface="Source Sans 3"/>
                <a:sym typeface="Source Sans 3"/>
              </a:rPr>
              <a:t>Área de Comunicação, Imagem e Marketing do Técnico</a:t>
            </a:r>
            <a:endParaRPr/>
          </a:p>
        </p:txBody>
      </p:sp>
      <p:pic>
        <p:nvPicPr>
          <p:cNvPr id="261" name="Google Shape;2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8729" y="4762653"/>
            <a:ext cx="1309948" cy="133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0979" y="622169"/>
            <a:ext cx="4722607" cy="3147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1"/>
          <p:cNvSpPr txBox="1"/>
          <p:nvPr/>
        </p:nvSpPr>
        <p:spPr>
          <a:xfrm>
            <a:off x="654153" y="6150062"/>
            <a:ext cx="29591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rgbClr val="262626"/>
                </a:solidFill>
                <a:latin typeface="Source Sans 3"/>
                <a:ea typeface="Source Sans 3"/>
                <a:cs typeface="Source Sans 3"/>
                <a:sym typeface="Source Sans 3"/>
              </a:rPr>
              <a:t>Reportagem e Fotogaleria</a:t>
            </a:r>
            <a:endParaRPr/>
          </a:p>
        </p:txBody>
      </p:sp>
      <p:pic>
        <p:nvPicPr>
          <p:cNvPr id="264" name="Google Shape;264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21560" y="1178969"/>
            <a:ext cx="886845" cy="68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97163" y="3760103"/>
            <a:ext cx="1799350" cy="63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94707" y="1370823"/>
            <a:ext cx="1737602" cy="29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74427" y="1315888"/>
            <a:ext cx="1335397" cy="38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073178" y="2000710"/>
            <a:ext cx="1099008" cy="549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10947" y="1303651"/>
            <a:ext cx="1660254" cy="43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71403" y="1966559"/>
            <a:ext cx="1428691" cy="56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66114" y="1957970"/>
            <a:ext cx="2517826" cy="51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571403" y="3813772"/>
            <a:ext cx="1432951" cy="59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189322" y="3616989"/>
            <a:ext cx="1353103" cy="96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48553" y="2886042"/>
            <a:ext cx="1336129" cy="59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489324" y="2967596"/>
            <a:ext cx="1675658" cy="58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608951" y="5234908"/>
            <a:ext cx="594594" cy="71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475981" y="4987832"/>
            <a:ext cx="908593" cy="105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697163" y="5183261"/>
            <a:ext cx="713117" cy="71311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"/>
          <p:cNvSpPr txBox="1"/>
          <p:nvPr/>
        </p:nvSpPr>
        <p:spPr>
          <a:xfrm>
            <a:off x="5321242" y="813986"/>
            <a:ext cx="60977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i="0" u="none" strike="noStrik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Unidades de Investigação:</a:t>
            </a:r>
            <a:endParaRPr sz="16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5321242" y="4712226"/>
            <a:ext cx="60977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i="0" u="none" strike="noStrik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Núcleos de Estudantes: </a:t>
            </a:r>
            <a:endParaRPr sz="1600">
              <a:solidFill>
                <a:schemeClr val="dk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3"/>
          <p:cNvCxnSpPr/>
          <p:nvPr/>
        </p:nvCxnSpPr>
        <p:spPr>
          <a:xfrm>
            <a:off x="-52388" y="939474"/>
            <a:ext cx="12296775" cy="0"/>
          </a:xfrm>
          <a:prstGeom prst="straightConnector1">
            <a:avLst/>
          </a:prstGeom>
          <a:noFill/>
          <a:ln w="38100" cap="flat" cmpd="sng">
            <a:solidFill>
              <a:srgbClr val="009FE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 t="31364" b="33405"/>
          <a:stretch/>
        </p:blipFill>
        <p:spPr>
          <a:xfrm>
            <a:off x="9649239" y="6099267"/>
            <a:ext cx="2168387" cy="54007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6818243" y="168005"/>
            <a:ext cx="49993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0" i="0" u="none" strike="noStrike" cap="none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Objetivos</a:t>
            </a:r>
            <a:endParaRPr/>
          </a:p>
        </p:txBody>
      </p:sp>
      <p:sp>
        <p:nvSpPr>
          <p:cNvPr id="144" name="Google Shape;144;p3"/>
          <p:cNvSpPr txBox="1"/>
          <p:nvPr/>
        </p:nvSpPr>
        <p:spPr>
          <a:xfrm>
            <a:off x="314739" y="187883"/>
            <a:ext cx="61622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0" i="0" u="none" strike="noStrike" cap="none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01. </a:t>
            </a:r>
            <a:endParaRPr/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39" y="1518896"/>
            <a:ext cx="494884" cy="43652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/>
        </p:nvSpPr>
        <p:spPr>
          <a:xfrm>
            <a:off x="1229455" y="2046333"/>
            <a:ext cx="100167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171717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229454" y="4374204"/>
            <a:ext cx="10647807" cy="114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Divulgar </a:t>
            </a:r>
            <a:r>
              <a:rPr lang="pt-PT" sz="2800" b="0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a ciência e tecnologia desenvolvida no Técnico;</a:t>
            </a:r>
            <a:endParaRPr/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pt-PT" sz="2800" b="1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Desenvolver competências </a:t>
            </a:r>
            <a:r>
              <a:rPr lang="pt-PT" sz="2800" b="0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de comunicação de ciência.</a:t>
            </a:r>
            <a:endParaRPr/>
          </a:p>
        </p:txBody>
      </p:sp>
      <p:pic>
        <p:nvPicPr>
          <p:cNvPr id="148" name="Google Shape;14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740" y="4334894"/>
            <a:ext cx="631097" cy="540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"/>
          <p:cNvSpPr txBox="1"/>
          <p:nvPr/>
        </p:nvSpPr>
        <p:spPr>
          <a:xfrm>
            <a:off x="1229454" y="1499956"/>
            <a:ext cx="10520586" cy="220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Aproximar </a:t>
            </a:r>
            <a:r>
              <a:rPr lang="pt-PT" sz="2800" b="0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as novas gerações da ciência, inovação e tecnologia;</a:t>
            </a:r>
            <a:endParaRPr/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pt-PT" sz="2800" b="1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Inspirar e entusiasmar </a:t>
            </a:r>
            <a:r>
              <a:rPr lang="pt-PT" sz="2800" b="0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crianças e jovens e </a:t>
            </a:r>
            <a:r>
              <a:rPr lang="pt-PT" sz="2800" b="1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despertar o interesse </a:t>
            </a:r>
            <a:r>
              <a:rPr lang="pt-PT" sz="2800" b="0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pelas áreas científicas e tecnológicas;</a:t>
            </a:r>
            <a:endParaRPr/>
          </a:p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pt-PT" sz="2800" b="1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Salientar </a:t>
            </a:r>
            <a:r>
              <a:rPr lang="pt-PT" sz="2800" b="0" i="0" u="none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o papel que a ciência tem no dia-a-dia.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 t="31364" b="33405"/>
          <a:stretch/>
        </p:blipFill>
        <p:spPr>
          <a:xfrm>
            <a:off x="9649239" y="6099267"/>
            <a:ext cx="2168387" cy="5400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3160643" y="168005"/>
            <a:ext cx="86569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Quando, Onde, Quem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314739" y="187883"/>
            <a:ext cx="14079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02. </a:t>
            </a:r>
            <a:endParaRPr/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92" y="2475251"/>
            <a:ext cx="383816" cy="53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739" y="4333190"/>
            <a:ext cx="543990" cy="512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739" y="1505508"/>
            <a:ext cx="480029" cy="51275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/>
        </p:nvSpPr>
        <p:spPr>
          <a:xfrm>
            <a:off x="1018724" y="1485456"/>
            <a:ext cx="10798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Semana da Ciência e Tecnologia </a:t>
            </a: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– 18 a 22 de novembro de 2024</a:t>
            </a:r>
            <a:endParaRPr/>
          </a:p>
        </p:txBody>
      </p:sp>
      <p:sp>
        <p:nvSpPr>
          <p:cNvPr id="162" name="Google Shape;162;p4"/>
          <p:cNvSpPr txBox="1"/>
          <p:nvPr/>
        </p:nvSpPr>
        <p:spPr>
          <a:xfrm>
            <a:off x="1018722" y="2448819"/>
            <a:ext cx="10798902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Escolas Básicas</a:t>
            </a: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, públicas e privadas, </a:t>
            </a:r>
            <a:r>
              <a:rPr lang="pt-PT" sz="2800" b="1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dos concelhos dos 3 campi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	63 sessões em 29 escolas: 32 Lisboa, 13 Loures, 16 Oeiras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	~1500 crianças e jovens: do 1.º ao 9.º ano de escolaridade</a:t>
            </a:r>
            <a:endParaRPr/>
          </a:p>
        </p:txBody>
      </p:sp>
      <p:sp>
        <p:nvSpPr>
          <p:cNvPr id="163" name="Google Shape;163;p4"/>
          <p:cNvSpPr txBox="1"/>
          <p:nvPr/>
        </p:nvSpPr>
        <p:spPr>
          <a:xfrm>
            <a:off x="1018722" y="4162974"/>
            <a:ext cx="11106602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Investigadores, professores e estudantes do Técnico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	62 investigadores, professores e estudantes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	14 Unidades de Investigação &amp; 3 Núcleos de Estudantes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	12+ áreas de Engenharia, Matemática, Arquitetura</a:t>
            </a:r>
            <a:endParaRPr/>
          </a:p>
        </p:txBody>
      </p:sp>
      <p:cxnSp>
        <p:nvCxnSpPr>
          <p:cNvPr id="164" name="Google Shape;164;p4"/>
          <p:cNvCxnSpPr/>
          <p:nvPr/>
        </p:nvCxnSpPr>
        <p:spPr>
          <a:xfrm>
            <a:off x="-52388" y="939474"/>
            <a:ext cx="12296775" cy="0"/>
          </a:xfrm>
          <a:prstGeom prst="straightConnector1">
            <a:avLst/>
          </a:prstGeom>
          <a:noFill/>
          <a:ln w="38100" cap="flat" cmpd="sng">
            <a:solidFill>
              <a:srgbClr val="009FE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t="31364" b="33405"/>
          <a:stretch/>
        </p:blipFill>
        <p:spPr>
          <a:xfrm>
            <a:off x="9649239" y="6099267"/>
            <a:ext cx="2168387" cy="54007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314739" y="187883"/>
            <a:ext cx="12092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03. </a:t>
            </a:r>
            <a:endParaRPr/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30" y="1737208"/>
            <a:ext cx="510447" cy="47705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1018722" y="1737209"/>
            <a:ext cx="1079890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Convite direto às escolas por e-mail</a:t>
            </a: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, com </a:t>
            </a:r>
            <a:r>
              <a:rPr lang="pt-PT" sz="2800" b="1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formulário de inscrição</a:t>
            </a: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, com indicação de número de alunos, interesses, disponibilidade</a:t>
            </a:r>
            <a:endParaRPr/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610" y="2930128"/>
            <a:ext cx="507505" cy="47705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1018722" y="2951946"/>
            <a:ext cx="107989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Corresponder interesses </a:t>
            </a: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da turma às atividades disponíveis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3160643" y="168005"/>
            <a:ext cx="86569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Como</a:t>
            </a:r>
            <a:endParaRPr/>
          </a:p>
        </p:txBody>
      </p:sp>
      <p:sp>
        <p:nvSpPr>
          <p:cNvPr id="177" name="Google Shape;177;p5"/>
          <p:cNvSpPr txBox="1"/>
          <p:nvPr/>
        </p:nvSpPr>
        <p:spPr>
          <a:xfrm>
            <a:off x="1018722" y="4157228"/>
            <a:ext cx="107989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Sessão briefing </a:t>
            </a: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com investigadores, professores e estudantes</a:t>
            </a:r>
            <a:endParaRPr/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739" y="4106730"/>
            <a:ext cx="471248" cy="44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4338" y="4893985"/>
            <a:ext cx="471248" cy="46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1018722" y="4899230"/>
            <a:ext cx="107989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Preparação </a:t>
            </a: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à distância com professores responsáveis </a:t>
            </a:r>
            <a:endParaRPr/>
          </a:p>
        </p:txBody>
      </p:sp>
      <p:cxnSp>
        <p:nvCxnSpPr>
          <p:cNvPr id="181" name="Google Shape;181;p5"/>
          <p:cNvCxnSpPr/>
          <p:nvPr/>
        </p:nvCxnSpPr>
        <p:spPr>
          <a:xfrm>
            <a:off x="-52388" y="939474"/>
            <a:ext cx="12296775" cy="0"/>
          </a:xfrm>
          <a:prstGeom prst="straightConnector1">
            <a:avLst/>
          </a:prstGeom>
          <a:noFill/>
          <a:ln w="38100" cap="flat" cmpd="sng">
            <a:solidFill>
              <a:srgbClr val="009FE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6"/>
          <p:cNvPicPr preferRelativeResize="0"/>
          <p:nvPr/>
        </p:nvPicPr>
        <p:blipFill rotWithShape="1">
          <a:blip r:embed="rId3">
            <a:alphaModFix/>
          </a:blip>
          <a:srcRect t="31364" b="33405"/>
          <a:stretch/>
        </p:blipFill>
        <p:spPr>
          <a:xfrm>
            <a:off x="9649239" y="6099267"/>
            <a:ext cx="2168387" cy="54007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3160643" y="168005"/>
            <a:ext cx="86569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Método de Avaliação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314739" y="187883"/>
            <a:ext cx="61622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04. </a:t>
            </a:r>
            <a:endParaRPr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39" y="1600228"/>
            <a:ext cx="457264" cy="447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 txBox="1"/>
          <p:nvPr/>
        </p:nvSpPr>
        <p:spPr>
          <a:xfrm>
            <a:off x="1018724" y="1593782"/>
            <a:ext cx="107989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1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Questionário de avaliação online </a:t>
            </a:r>
            <a:r>
              <a:rPr lang="pt-PT" sz="2800">
                <a:solidFill>
                  <a:srgbClr val="171717"/>
                </a:solidFill>
                <a:latin typeface="Source Sans 3"/>
                <a:ea typeface="Source Sans 3"/>
                <a:cs typeface="Source Sans 3"/>
                <a:sym typeface="Source Sans 3"/>
              </a:rPr>
              <a:t>a participantes do Técnico</a:t>
            </a:r>
            <a:endParaRPr/>
          </a:p>
        </p:txBody>
      </p:sp>
      <p:grpSp>
        <p:nvGrpSpPr>
          <p:cNvPr id="192" name="Google Shape;192;p6"/>
          <p:cNvGrpSpPr/>
          <p:nvPr/>
        </p:nvGrpSpPr>
        <p:grpSpPr>
          <a:xfrm>
            <a:off x="1077548" y="2821883"/>
            <a:ext cx="8409352" cy="1641200"/>
            <a:chOff x="1077548" y="4147799"/>
            <a:chExt cx="10798902" cy="1641200"/>
          </a:xfrm>
        </p:grpSpPr>
        <p:sp>
          <p:nvSpPr>
            <p:cNvPr id="193" name="Google Shape;193;p6"/>
            <p:cNvSpPr txBox="1"/>
            <p:nvPr/>
          </p:nvSpPr>
          <p:spPr>
            <a:xfrm>
              <a:off x="1077548" y="4147799"/>
              <a:ext cx="107989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800" b="1">
                  <a:solidFill>
                    <a:srgbClr val="171717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Professores: </a:t>
              </a:r>
              <a:r>
                <a:rPr lang="pt-PT" sz="2800">
                  <a:solidFill>
                    <a:srgbClr val="171717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Questionário de avaliação online</a:t>
              </a: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1077548" y="4704391"/>
              <a:ext cx="107989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800" b="1">
                  <a:solidFill>
                    <a:srgbClr val="171717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1.º - 4.º ano</a:t>
              </a:r>
              <a:r>
                <a:rPr lang="pt-PT" sz="2800">
                  <a:solidFill>
                    <a:srgbClr val="171717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: Desenho sobre a sessão</a:t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1077548" y="5265779"/>
              <a:ext cx="107989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800" b="1">
                  <a:solidFill>
                    <a:srgbClr val="171717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5.º - 9.º ano</a:t>
              </a:r>
              <a:r>
                <a:rPr lang="pt-PT" sz="2800">
                  <a:solidFill>
                    <a:srgbClr val="171717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: Frase sobre a sessão</a:t>
              </a:r>
              <a:endParaRPr/>
            </a:p>
          </p:txBody>
        </p:sp>
      </p:grpSp>
      <p:pic>
        <p:nvPicPr>
          <p:cNvPr id="196" name="Google Shape;19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583" y="2964676"/>
            <a:ext cx="707575" cy="7144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6"/>
          <p:cNvCxnSpPr/>
          <p:nvPr/>
        </p:nvCxnSpPr>
        <p:spPr>
          <a:xfrm>
            <a:off x="-52388" y="939474"/>
            <a:ext cx="12296775" cy="0"/>
          </a:xfrm>
          <a:prstGeom prst="straightConnector1">
            <a:avLst/>
          </a:prstGeom>
          <a:noFill/>
          <a:ln w="38100" cap="flat" cmpd="sng">
            <a:solidFill>
              <a:srgbClr val="009FE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 t="31364" b="33405"/>
          <a:stretch/>
        </p:blipFill>
        <p:spPr>
          <a:xfrm>
            <a:off x="0" y="82954"/>
            <a:ext cx="2317492" cy="57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61" y="851981"/>
            <a:ext cx="3685761" cy="552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8635" y="768927"/>
            <a:ext cx="4625488" cy="247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79110" y="3355389"/>
            <a:ext cx="4695013" cy="312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1811" y="851980"/>
            <a:ext cx="3494455" cy="5529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0691" y="4015197"/>
            <a:ext cx="825338" cy="86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 rotWithShape="1">
          <a:blip r:embed="rId4">
            <a:alphaModFix/>
          </a:blip>
          <a:srcRect t="31364" b="33405"/>
          <a:stretch/>
        </p:blipFill>
        <p:spPr>
          <a:xfrm>
            <a:off x="9649239" y="6099267"/>
            <a:ext cx="2168387" cy="540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"/>
          <p:cNvSpPr txBox="1"/>
          <p:nvPr/>
        </p:nvSpPr>
        <p:spPr>
          <a:xfrm>
            <a:off x="3160643" y="168005"/>
            <a:ext cx="86569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Avaliação das Escolas</a:t>
            </a:r>
            <a:endParaRPr/>
          </a:p>
        </p:txBody>
      </p:sp>
      <p:sp>
        <p:nvSpPr>
          <p:cNvPr id="216" name="Google Shape;216;p8"/>
          <p:cNvSpPr txBox="1"/>
          <p:nvPr/>
        </p:nvSpPr>
        <p:spPr>
          <a:xfrm>
            <a:off x="314739" y="187883"/>
            <a:ext cx="61622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05. 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174831" y="1177026"/>
            <a:ext cx="644207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“O ponto alto da atividade foi </a:t>
            </a:r>
            <a:r>
              <a:rPr lang="pt-PT" sz="1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experimentarem através do toque </a:t>
            </a:r>
            <a:r>
              <a:rPr lang="pt-PT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sensação de quente e frio na mesma placa de cerâmica, pois ficaram deslumbrados com a capacidade do material.”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174831" y="2166222"/>
            <a:ext cx="57544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“Este tipo de atividades deveriam ocorrer com </a:t>
            </a:r>
            <a:r>
              <a:rPr lang="pt-PT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 frequência</a:t>
            </a:r>
            <a:r>
              <a:rPr lang="pt-PT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Deveriam existir "intercâmbios" </a:t>
            </a:r>
            <a:r>
              <a:rPr lang="pt-PT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podendo haver visitas aos laboratórios </a:t>
            </a:r>
            <a:r>
              <a:rPr lang="pt-PT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espaços ligados ao desenvolvimento das atividades experimentais.”</a:t>
            </a:r>
            <a:endParaRPr dirty="0"/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4535" y="3680842"/>
            <a:ext cx="2168386" cy="302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269" y="3593801"/>
            <a:ext cx="2112328" cy="156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8970" y="5157865"/>
            <a:ext cx="2168386" cy="160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86481" y="1325810"/>
            <a:ext cx="3491105" cy="266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400000">
            <a:off x="8385775" y="2758079"/>
            <a:ext cx="2070581" cy="4663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8"/>
          <p:cNvCxnSpPr/>
          <p:nvPr/>
        </p:nvCxnSpPr>
        <p:spPr>
          <a:xfrm>
            <a:off x="-52388" y="939474"/>
            <a:ext cx="12296775" cy="0"/>
          </a:xfrm>
          <a:prstGeom prst="straightConnector1">
            <a:avLst/>
          </a:prstGeom>
          <a:noFill/>
          <a:ln w="38100" cap="flat" cmpd="sng">
            <a:solidFill>
              <a:srgbClr val="009FE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8"/>
          <p:cNvSpPr txBox="1"/>
          <p:nvPr/>
        </p:nvSpPr>
        <p:spPr>
          <a:xfrm>
            <a:off x="5273859" y="3288538"/>
            <a:ext cx="18023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(N=33, 60 sessões, 29 escolas, 54 professores)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/>
          <p:nvPr/>
        </p:nvSpPr>
        <p:spPr>
          <a:xfrm>
            <a:off x="1222744" y="168005"/>
            <a:ext cx="105948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Avaliação de investigadores e estudantes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314739" y="187883"/>
            <a:ext cx="61622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06. </a:t>
            </a:r>
            <a:endParaRPr/>
          </a:p>
        </p:txBody>
      </p:sp>
      <p:pic>
        <p:nvPicPr>
          <p:cNvPr id="233" name="Google Shape;23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256" y="1144365"/>
            <a:ext cx="4628273" cy="273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604" y="1144365"/>
            <a:ext cx="4485350" cy="266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4123" y="3809914"/>
            <a:ext cx="5023184" cy="302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6">
            <a:alphaModFix/>
          </a:blip>
          <a:srcRect t="31364" b="33405"/>
          <a:stretch/>
        </p:blipFill>
        <p:spPr>
          <a:xfrm>
            <a:off x="9649239" y="6099267"/>
            <a:ext cx="2168387" cy="540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9"/>
          <p:cNvCxnSpPr/>
          <p:nvPr/>
        </p:nvCxnSpPr>
        <p:spPr>
          <a:xfrm>
            <a:off x="-52388" y="939474"/>
            <a:ext cx="12296775" cy="0"/>
          </a:xfrm>
          <a:prstGeom prst="straightConnector1">
            <a:avLst/>
          </a:prstGeom>
          <a:noFill/>
          <a:ln w="38100" cap="flat" cmpd="sng">
            <a:solidFill>
              <a:srgbClr val="009FE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9"/>
          <p:cNvSpPr txBox="1"/>
          <p:nvPr/>
        </p:nvSpPr>
        <p:spPr>
          <a:xfrm>
            <a:off x="-52388" y="6531617"/>
            <a:ext cx="18023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(N=43, 94 participantes)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/>
          <p:nvPr/>
        </p:nvSpPr>
        <p:spPr>
          <a:xfrm>
            <a:off x="2514601" y="168005"/>
            <a:ext cx="93030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Desafios e Oportunidades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314739" y="187883"/>
            <a:ext cx="61622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rgbClr val="009FE4"/>
                </a:solidFill>
                <a:latin typeface="Source Sans 3 Black"/>
                <a:ea typeface="Source Sans 3 Black"/>
                <a:cs typeface="Source Sans 3 Black"/>
                <a:sym typeface="Source Sans 3 Black"/>
              </a:rPr>
              <a:t>07. </a:t>
            </a:r>
            <a:endParaRPr/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3">
            <a:alphaModFix/>
          </a:blip>
          <a:srcRect t="31364" b="33405"/>
          <a:stretch/>
        </p:blipFill>
        <p:spPr>
          <a:xfrm>
            <a:off x="9649239" y="6099267"/>
            <a:ext cx="2168387" cy="54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1337" y="1081316"/>
            <a:ext cx="590106" cy="61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6921" y="1081316"/>
            <a:ext cx="650051" cy="611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0"/>
          <p:cNvCxnSpPr/>
          <p:nvPr/>
        </p:nvCxnSpPr>
        <p:spPr>
          <a:xfrm>
            <a:off x="-52388" y="939474"/>
            <a:ext cx="12296775" cy="0"/>
          </a:xfrm>
          <a:prstGeom prst="straightConnector1">
            <a:avLst/>
          </a:prstGeom>
          <a:noFill/>
          <a:ln w="38100" cap="flat" cmpd="sng">
            <a:solidFill>
              <a:srgbClr val="009FE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10"/>
          <p:cNvSpPr txBox="1"/>
          <p:nvPr/>
        </p:nvSpPr>
        <p:spPr>
          <a:xfrm>
            <a:off x="150027" y="2082149"/>
            <a:ext cx="5592726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4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Logística e organização envolvida para responder ao máximo de inscrições (100 turmas em 24 horas);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4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Alargar iniciativa a mais escolas inscritas;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4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Adaptação da iniciativa a diferentes contextos escolares;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4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Budget para materiais das atividades e deslocações.</a:t>
            </a:r>
            <a:endParaRPr/>
          </a:p>
        </p:txBody>
      </p:sp>
      <p:sp>
        <p:nvSpPr>
          <p:cNvPr id="251" name="Google Shape;251;p10"/>
          <p:cNvSpPr txBox="1"/>
          <p:nvPr/>
        </p:nvSpPr>
        <p:spPr>
          <a:xfrm>
            <a:off x="6215848" y="2082149"/>
            <a:ext cx="5592726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4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Desenvolver ferramentas e metodologias para aplicação contínua no ensino;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4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Vontade das escolas em repetir iniciativa e visitar o Técnico;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4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Reconhecimento dos investigadores e estudantes pela participação;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4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Capacitação dos participantes com formação em comunicação de ciência.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Ecrã Panorâmico</PresentationFormat>
  <Paragraphs>64</Paragraphs>
  <Slides>11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11</vt:i4>
      </vt:variant>
    </vt:vector>
  </HeadingPairs>
  <TitlesOfParts>
    <vt:vector size="18" baseType="lpstr">
      <vt:lpstr>Play</vt:lpstr>
      <vt:lpstr>Arial</vt:lpstr>
      <vt:lpstr>Source Sans 3 Black</vt:lpstr>
      <vt:lpstr>Calibri</vt:lpstr>
      <vt:lpstr>Source Sans 3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Patrícia Martins Lopes Guerreiro</dc:creator>
  <cp:lastModifiedBy>Maria Serrano Pessoa Nobre Correia Nunes</cp:lastModifiedBy>
  <cp:revision>1</cp:revision>
  <dcterms:created xsi:type="dcterms:W3CDTF">2024-10-21T13:23:29Z</dcterms:created>
  <dcterms:modified xsi:type="dcterms:W3CDTF">2025-04-11T10:13:03Z</dcterms:modified>
</cp:coreProperties>
</file>